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92" r:id="rId3"/>
    <p:sldId id="293" r:id="rId4"/>
    <p:sldId id="257" r:id="rId5"/>
    <p:sldId id="294" r:id="rId6"/>
    <p:sldId id="269" r:id="rId7"/>
    <p:sldId id="258" r:id="rId8"/>
    <p:sldId id="295" r:id="rId9"/>
    <p:sldId id="260" r:id="rId10"/>
    <p:sldId id="296" r:id="rId11"/>
    <p:sldId id="298" r:id="rId12"/>
    <p:sldId id="300" r:id="rId13"/>
    <p:sldId id="302" r:id="rId14"/>
    <p:sldId id="297" r:id="rId15"/>
    <p:sldId id="299" r:id="rId16"/>
    <p:sldId id="266" r:id="rId17"/>
    <p:sldId id="267" r:id="rId18"/>
    <p:sldId id="309" r:id="rId19"/>
    <p:sldId id="310" r:id="rId20"/>
    <p:sldId id="330" r:id="rId21"/>
    <p:sldId id="311" r:id="rId22"/>
    <p:sldId id="331" r:id="rId23"/>
    <p:sldId id="317" r:id="rId24"/>
    <p:sldId id="321" r:id="rId25"/>
    <p:sldId id="312" r:id="rId26"/>
    <p:sldId id="322" r:id="rId27"/>
    <p:sldId id="323" r:id="rId28"/>
    <p:sldId id="324" r:id="rId29"/>
    <p:sldId id="325" r:id="rId30"/>
    <p:sldId id="319" r:id="rId31"/>
    <p:sldId id="327" r:id="rId32"/>
    <p:sldId id="318" r:id="rId33"/>
    <p:sldId id="328" r:id="rId34"/>
    <p:sldId id="329" r:id="rId35"/>
    <p:sldId id="273" r:id="rId36"/>
    <p:sldId id="284" r:id="rId37"/>
    <p:sldId id="291" r:id="rId38"/>
    <p:sldId id="281" r:id="rId39"/>
    <p:sldId id="282" r:id="rId40"/>
    <p:sldId id="320" r:id="rId41"/>
    <p:sldId id="283" r:id="rId42"/>
    <p:sldId id="286" r:id="rId43"/>
    <p:sldId id="28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441" autoAdjust="0"/>
    <p:restoredTop sz="94729" autoAdjust="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EAA5-CAEF-4E7E-A418-160A51BD970C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D9C13-F073-4F81-A093-5EB3A9CC7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2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Demand service anytime,</a:t>
            </a:r>
            <a:r>
              <a:rPr lang="en-US" baseline="0" dirty="0" smtClean="0"/>
              <a:t> get service from any internet location,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D9C13-F073-4F81-A093-5EB3A9CC7E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8300-D262-4CE7-BA59-28ED73262FB7}" type="datetime1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0F0-84A7-4FB9-AB0F-41DA95CE9A39}" type="datetime1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1A4A-4117-4960-B131-FD92B1C1EB50}" type="datetime1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DDC7-9EDD-4C0E-9149-44BE8D167F19}" type="datetime1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16C1-B43E-4587-A6F5-AC5A9CA65177}" type="datetime1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AF8A-F5BD-4D03-8E05-ABDF99A0ED7D}" type="datetime1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E78-EBC3-4C2C-A960-B06426E3A890}" type="datetime1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B1A-1D9C-4FFE-8705-66E15A8F923E}" type="datetime1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0224-EE44-4768-ABB7-D34319A89625}" type="datetime1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8641-BB1A-4457-8955-F09462FDA425}" type="datetime1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71-3EF7-443A-A62C-72DF04D1BD6A}" type="datetime1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39FA-CC8A-463A-B095-4A76C2DBD9C5}" type="datetime1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6592-769D-4493-BB23-7B80970B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inich@apcug.org" TargetMode="External"/><Relationship Id="rId2" Type="http://schemas.openxmlformats.org/officeDocument/2006/relationships/hyperlink" Target="mailto:ProgramLSC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clouddrive" TargetMode="External"/><Relationship Id="rId2" Type="http://schemas.openxmlformats.org/officeDocument/2006/relationships/hyperlink" Target="https://www.amazon.com/gp/help/customer/cloud-drive?ie=UTF8&amp;nodeId=200557340&amp;ref_=hp_ss_comp_cu_v4#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jminich@apcug.org" TargetMode="External"/><Relationship Id="rId2" Type="http://schemas.openxmlformats.org/officeDocument/2006/relationships/hyperlink" Target="mailto:ProgramLSCS@gmail.com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“Cloud Computing”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Jere Minich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Program </a:t>
            </a:r>
            <a:r>
              <a:rPr lang="en-US" dirty="0" smtClean="0"/>
              <a:t>Director- Lake </a:t>
            </a:r>
            <a:r>
              <a:rPr lang="en-US" dirty="0" smtClean="0"/>
              <a:t>Sumter Computer Society</a:t>
            </a:r>
          </a:p>
          <a:p>
            <a:r>
              <a:rPr lang="en-US" dirty="0" smtClean="0"/>
              <a:t>APCUG- Board of Advisors- Region 5 – </a:t>
            </a:r>
            <a:r>
              <a:rPr lang="en-US" dirty="0" smtClean="0"/>
              <a:t>Florida</a:t>
            </a:r>
          </a:p>
          <a:p>
            <a:r>
              <a:rPr lang="en-US" dirty="0" smtClean="0">
                <a:hlinkClick r:id="rId2"/>
              </a:rPr>
              <a:t>ProgramLSCS@gmail.com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jminich@apcug.org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Popular </a:t>
            </a:r>
            <a:r>
              <a:rPr lang="en-US" dirty="0"/>
              <a:t>Web apps used today, including: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VoIP </a:t>
            </a:r>
            <a:r>
              <a:rPr lang="en-US" dirty="0"/>
              <a:t>(e.g., Skype, Google Voice), 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/>
              <a:t>applications (e.g., Facebook, Twitter, LinkedIn), 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/>
              <a:t>services (e.g., </a:t>
            </a:r>
            <a:r>
              <a:rPr lang="en-US" dirty="0" err="1"/>
              <a:t>Picassa</a:t>
            </a:r>
            <a:r>
              <a:rPr lang="en-US" dirty="0"/>
              <a:t>, YouTube, Flickr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dirty="0"/>
              <a:t>content distribution (e.g., </a:t>
            </a:r>
            <a:r>
              <a:rPr lang="en-US" dirty="0" err="1"/>
              <a:t>BitTorrent</a:t>
            </a:r>
            <a:r>
              <a:rPr lang="en-US" dirty="0"/>
              <a:t>), financial apps (e.g., Mint), and many more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Even traditional desktop software, such as Microsoft Office, has moved in part to the Web, starting with its Office </a:t>
            </a:r>
            <a:r>
              <a:rPr lang="en-US" dirty="0" smtClean="0"/>
              <a:t>2013 </a:t>
            </a:r>
            <a:r>
              <a:rPr lang="en-US" dirty="0"/>
              <a:t>Web Apps.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Office 365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</a:t>
            </a:r>
            <a:r>
              <a:rPr lang="en-US" dirty="0"/>
              <a:t>365 is the cloud productivity solution housed on Microsoft's cloud environment, SkyDrive. </a:t>
            </a:r>
            <a:endParaRPr lang="en-US" dirty="0" smtClean="0"/>
          </a:p>
          <a:p>
            <a:pPr lvl="1"/>
            <a:r>
              <a:rPr lang="en-US" sz="3200" dirty="0" smtClean="0"/>
              <a:t>a </a:t>
            </a:r>
            <a:r>
              <a:rPr lang="en-US" sz="3200" dirty="0"/>
              <a:t>full version of Microsoft Office 2013, </a:t>
            </a:r>
            <a:endParaRPr lang="en-US" sz="3200" dirty="0" smtClean="0"/>
          </a:p>
          <a:p>
            <a:pPr lvl="1"/>
            <a:r>
              <a:rPr lang="en-US" sz="3200" dirty="0" smtClean="0"/>
              <a:t>Free storage space</a:t>
            </a:r>
          </a:p>
          <a:p>
            <a:pPr lvl="1"/>
            <a:r>
              <a:rPr lang="en-US" sz="3200" dirty="0" smtClean="0"/>
              <a:t>additional </a:t>
            </a:r>
            <a:r>
              <a:rPr lang="en-US" sz="3200" dirty="0"/>
              <a:t>cloud storage space, </a:t>
            </a:r>
            <a:endParaRPr lang="en-US" sz="3200" dirty="0" smtClean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other </a:t>
            </a:r>
            <a:r>
              <a:rPr lang="en-US" sz="3200" dirty="0" smtClean="0"/>
              <a:t>Microsoft tools </a:t>
            </a:r>
            <a:r>
              <a:rPr lang="en-US" sz="3200" dirty="0"/>
              <a:t>are available </a:t>
            </a:r>
            <a:endParaRPr lang="en-US" sz="3200" dirty="0" smtClean="0"/>
          </a:p>
          <a:p>
            <a:pPr lvl="2"/>
            <a:r>
              <a:rPr lang="en-US" sz="3200" dirty="0" smtClean="0"/>
              <a:t>for </a:t>
            </a:r>
            <a:r>
              <a:rPr lang="en-US" sz="3200" dirty="0"/>
              <a:t>a monthly or yearly fee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1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Google Docs and Google Apps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Google's </a:t>
            </a:r>
            <a:r>
              <a:rPr lang="en-US" dirty="0"/>
              <a:t>cloud environment is called Google Drive, </a:t>
            </a: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houses all sorts of productivity services including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Google Docs and Google Apps online software suites. </a:t>
            </a:r>
            <a:endParaRPr lang="en-US" dirty="0" smtClean="0"/>
          </a:p>
          <a:p>
            <a:pPr lvl="1"/>
            <a:r>
              <a:rPr lang="en-US" b="1" dirty="0"/>
              <a:t>the suite is </a:t>
            </a:r>
            <a:r>
              <a:rPr lang="en-US" b="1" dirty="0" smtClean="0"/>
              <a:t>free</a:t>
            </a:r>
            <a:endParaRPr lang="en-US" b="1" dirty="0"/>
          </a:p>
          <a:p>
            <a:r>
              <a:rPr lang="en-US" dirty="0" smtClean="0"/>
              <a:t>Google </a:t>
            </a:r>
            <a:r>
              <a:rPr lang="en-US" dirty="0"/>
              <a:t>Docs is a cloud office software suite, and accessible from any device with an internet </a:t>
            </a:r>
            <a:r>
              <a:rPr lang="en-US" dirty="0" smtClean="0"/>
              <a:t>connection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online suite keeps getting </a:t>
            </a:r>
            <a:r>
              <a:rPr lang="en-US" dirty="0" smtClean="0"/>
              <a:t>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OnLive </a:t>
            </a:r>
            <a:r>
              <a:rPr lang="en-US" dirty="0" smtClean="0"/>
              <a:t>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This app allows you to access your desktop from anywhere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provides </a:t>
            </a:r>
            <a:r>
              <a:rPr lang="en-US" dirty="0"/>
              <a:t>a seamless, no-compromise, instant-response cloud-based PC desktop, wherever and whenever you want it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Features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• Instantly view, edit and create documents using actual Microsoft® Office Word, Excel and PowerPoint</a:t>
            </a:r>
          </a:p>
          <a:p>
            <a:pPr marL="0" indent="0">
              <a:buNone/>
            </a:pPr>
            <a:r>
              <a:rPr lang="en-US" dirty="0"/>
              <a:t>• Easily transfer files between OnLive Desktop and other devices</a:t>
            </a:r>
          </a:p>
          <a:p>
            <a:r>
              <a:rPr lang="en-US" dirty="0" smtClean="0"/>
              <a:t>which </a:t>
            </a:r>
            <a:r>
              <a:rPr lang="en-US" dirty="0"/>
              <a:t>would connect you to your main desktop or laptop located at </a:t>
            </a:r>
            <a:r>
              <a:rPr lang="en-US" dirty="0" smtClean="0"/>
              <a:t>home.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 Computing </a:t>
            </a:r>
            <a:r>
              <a:rPr lang="en-US" dirty="0" smtClean="0"/>
              <a:t>Benefits.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</a:t>
            </a:r>
            <a:r>
              <a:rPr lang="en-US" dirty="0"/>
              <a:t>services free businesses and consumers </a:t>
            </a:r>
            <a:r>
              <a:rPr lang="en-US" dirty="0" smtClean="0"/>
              <a:t>from: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having to invest in hardware </a:t>
            </a:r>
            <a:r>
              <a:rPr lang="en-US" dirty="0" smtClean="0"/>
              <a:t>– rent it.</a:t>
            </a:r>
          </a:p>
          <a:p>
            <a:pPr lvl="1"/>
            <a:r>
              <a:rPr lang="en-US" dirty="0" smtClean="0"/>
              <a:t>or clutter their devices with installing software.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and hardware upgrading needs;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 solutions are all Web-based, even older computers can be used to access cloud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mobile workers especially, cloud computing </a:t>
            </a:r>
            <a:r>
              <a:rPr lang="en-US" dirty="0" smtClean="0"/>
              <a:t>provides: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incredible </a:t>
            </a:r>
            <a:r>
              <a:rPr lang="en-US" dirty="0"/>
              <a:t>flexibility: </a:t>
            </a:r>
            <a:endParaRPr lang="en-US" dirty="0" smtClean="0"/>
          </a:p>
          <a:p>
            <a:r>
              <a:rPr lang="en-US" dirty="0" smtClean="0"/>
              <a:t>professionals </a:t>
            </a:r>
            <a:r>
              <a:rPr lang="en-US" dirty="0"/>
              <a:t>can work from any computing device anywhere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long as they have access to the Web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Collaboration- </a:t>
            </a:r>
          </a:p>
          <a:p>
            <a:pPr lvl="1"/>
            <a:r>
              <a:rPr lang="en-US" dirty="0" smtClean="0"/>
              <a:t>easier</a:t>
            </a:r>
            <a:r>
              <a:rPr lang="en-US" dirty="0"/>
              <a:t>, since distributed teams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a combination of mobile workers and in-office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 </a:t>
            </a:r>
            <a:r>
              <a:rPr lang="en-US" dirty="0"/>
              <a:t>can work on shared information stored centrally in the </a:t>
            </a:r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8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Concerns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How to integrate</a:t>
            </a:r>
          </a:p>
          <a:p>
            <a:r>
              <a:rPr lang="en-US" dirty="0" smtClean="0"/>
              <a:t>How to Customize</a:t>
            </a:r>
          </a:p>
          <a:p>
            <a:r>
              <a:rPr lang="en-US" dirty="0" smtClean="0"/>
              <a:t>Cost will increase</a:t>
            </a:r>
          </a:p>
          <a:p>
            <a:r>
              <a:rPr lang="en-US" dirty="0" smtClean="0"/>
              <a:t>Return to in-house will be difficult</a:t>
            </a:r>
          </a:p>
          <a:p>
            <a:r>
              <a:rPr lang="en-US" dirty="0" smtClean="0"/>
              <a:t>Not enough major suppliers-  </a:t>
            </a:r>
          </a:p>
          <a:p>
            <a:pPr lvl="1"/>
            <a:r>
              <a:rPr lang="en-US" dirty="0" smtClean="0"/>
              <a:t>competition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Cloud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key issues: </a:t>
            </a:r>
          </a:p>
          <a:p>
            <a:pPr lvl="1"/>
            <a:r>
              <a:rPr lang="en-US" sz="3200" dirty="0" smtClean="0"/>
              <a:t>trust</a:t>
            </a:r>
          </a:p>
          <a:p>
            <a:pPr lvl="1"/>
            <a:r>
              <a:rPr lang="en-US" sz="3200" dirty="0" smtClean="0"/>
              <a:t>encryption </a:t>
            </a:r>
          </a:p>
          <a:p>
            <a:pPr lvl="1"/>
            <a:r>
              <a:rPr lang="en-US" sz="3200" dirty="0" smtClean="0"/>
              <a:t>Redundancy / Disaster Recovery</a:t>
            </a:r>
          </a:p>
          <a:p>
            <a:pPr lvl="1"/>
            <a:r>
              <a:rPr lang="en-US" sz="3200" dirty="0" smtClean="0"/>
              <a:t>automated security management</a:t>
            </a:r>
          </a:p>
          <a:p>
            <a:pPr lvl="1"/>
            <a:r>
              <a:rPr lang="en-US" sz="3200" dirty="0" smtClean="0"/>
              <a:t>security auditing/testing</a:t>
            </a:r>
          </a:p>
          <a:p>
            <a:r>
              <a:rPr lang="en-US" dirty="0" smtClean="0"/>
              <a:t>Cloud security is a tractable problem</a:t>
            </a:r>
          </a:p>
          <a:p>
            <a:pPr lvl="1"/>
            <a:r>
              <a:rPr lang="en-US" sz="3200" dirty="0" smtClean="0"/>
              <a:t>There are both advantages and challenges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 Cloud Storage all about?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A file hosting service, </a:t>
            </a:r>
            <a:endParaRPr lang="en-US" dirty="0" smtClean="0"/>
          </a:p>
          <a:p>
            <a:pPr lvl="1"/>
            <a:r>
              <a:rPr lang="en-US" dirty="0" smtClean="0"/>
              <a:t>cloud </a:t>
            </a:r>
            <a:r>
              <a:rPr lang="en-US" dirty="0"/>
              <a:t>storage service, </a:t>
            </a:r>
            <a:endParaRPr lang="en-US" dirty="0" smtClean="0"/>
          </a:p>
          <a:p>
            <a:pPr lvl="1"/>
            <a:r>
              <a:rPr lang="en-US" dirty="0" smtClean="0"/>
              <a:t>online </a:t>
            </a:r>
            <a:r>
              <a:rPr lang="en-US" dirty="0"/>
              <a:t>file storage provider,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 err="1"/>
              <a:t>cyberlocker</a:t>
            </a:r>
            <a:r>
              <a:rPr lang="en-US" dirty="0"/>
              <a:t> </a:t>
            </a:r>
            <a:r>
              <a:rPr lang="en-US" dirty="0" smtClean="0"/>
              <a:t>is: </a:t>
            </a:r>
          </a:p>
          <a:p>
            <a:r>
              <a:rPr lang="en-US" dirty="0" smtClean="0"/>
              <a:t>an </a:t>
            </a:r>
            <a:r>
              <a:rPr lang="en-US" dirty="0"/>
              <a:t>Internet hosting service specifically designed to host user files.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allows users to upload files that could then be accessed over the internet from </a:t>
            </a:r>
            <a:r>
              <a:rPr lang="en-US" dirty="0" smtClean="0"/>
              <a:t>a: 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computer, </a:t>
            </a:r>
            <a:endParaRPr lang="en-US" dirty="0" smtClean="0"/>
          </a:p>
          <a:p>
            <a:pPr lvl="1"/>
            <a:r>
              <a:rPr lang="en-US" dirty="0" smtClean="0"/>
              <a:t>tablet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smart </a:t>
            </a:r>
            <a:r>
              <a:rPr lang="en-US" dirty="0"/>
              <a:t>phone or other networked device,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the same user or possibly by other users, after a password or other authentication is provided</a:t>
            </a:r>
          </a:p>
        </p:txBody>
      </p:sp>
    </p:spTree>
    <p:extLst>
      <p:ext uri="{BB962C8B-B14F-4D97-AF65-F5344CB8AC3E}">
        <p14:creationId xmlns:p14="http://schemas.microsoft.com/office/powerpoint/2010/main" val="5052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static.com/images?q=tbn:ANd9GcSdtlOJeZ6m8hprzRvROm-L7lKkN5lDFoM3bQFumRVDc38CwKnh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57" y="11090"/>
            <a:ext cx="4758743" cy="312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S8ehjH3CscZN3LrY4wq-7f08wxMkpy2iK4OaVhjGIPe1pAlE7_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0"/>
            <a:ext cx="4385256" cy="312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SDuY4ZyJe74ce4_yOb9zPDZu0-bdZOeCMtvy19FmEcuJsjc2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3936"/>
            <a:ext cx="4033629" cy="201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Sr5Wcmb7C_wSmRLGMWMOwBLXGWX1dZ2Yvon8_KTw4CaZaAzLe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27" y="3880518"/>
            <a:ext cx="5027974" cy="282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93372" y="32760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Inside view of Apple Storage Facility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3200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Arial view of Cloud Storage Facility 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248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Solar Panels for a Cloud Storage Facility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Cloud Computing?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devices does </a:t>
            </a:r>
            <a:r>
              <a:rPr lang="en-US" dirty="0" smtClean="0"/>
              <a:t>it serve?</a:t>
            </a:r>
          </a:p>
          <a:p>
            <a:r>
              <a:rPr lang="en-US" dirty="0" smtClean="0"/>
              <a:t>A Working Definition of Cloud Computing.</a:t>
            </a:r>
            <a:endParaRPr lang="en-US" dirty="0" smtClean="0"/>
          </a:p>
          <a:p>
            <a:r>
              <a:rPr lang="en-US" dirty="0" smtClean="0"/>
              <a:t>5 Cloud Characteristics</a:t>
            </a:r>
          </a:p>
          <a:p>
            <a:r>
              <a:rPr lang="en-US" dirty="0" smtClean="0"/>
              <a:t>Popular Web Site that use the Cloud</a:t>
            </a:r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 smtClean="0"/>
              <a:t>Benefits</a:t>
            </a:r>
          </a:p>
          <a:p>
            <a:r>
              <a:rPr lang="en-US" dirty="0" smtClean="0"/>
              <a:t>Cloud </a:t>
            </a:r>
            <a:r>
              <a:rPr lang="en-US" dirty="0" smtClean="0"/>
              <a:t>Concerns</a:t>
            </a:r>
          </a:p>
          <a:p>
            <a:r>
              <a:rPr lang="en-US" dirty="0" smtClean="0"/>
              <a:t>Cloud Storage</a:t>
            </a:r>
          </a:p>
          <a:p>
            <a:r>
              <a:rPr lang="en-US" dirty="0" smtClean="0"/>
              <a:t>Why me using Cloud?</a:t>
            </a:r>
          </a:p>
          <a:p>
            <a:r>
              <a:rPr lang="en-US" dirty="0" smtClean="0"/>
              <a:t>Who uses/ provides Cloud 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Choices.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Apple</a:t>
            </a:r>
          </a:p>
          <a:p>
            <a:r>
              <a:rPr lang="en-US" dirty="0" smtClean="0"/>
              <a:t>Microsoft</a:t>
            </a:r>
          </a:p>
          <a:p>
            <a:r>
              <a:rPr lang="en-US" dirty="0" smtClean="0"/>
              <a:t>Drop Box</a:t>
            </a:r>
          </a:p>
          <a:p>
            <a:r>
              <a:rPr lang="en-US" dirty="0" smtClean="0"/>
              <a:t>Carbonite</a:t>
            </a:r>
          </a:p>
          <a:p>
            <a:r>
              <a:rPr lang="en-US" dirty="0" smtClean="0"/>
              <a:t>Western Digital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3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Amazon- Cloud Drive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715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Price</a:t>
            </a:r>
            <a:r>
              <a:rPr lang="en-US" sz="2400" b="1" dirty="0"/>
              <a:t>:</a:t>
            </a:r>
            <a:r>
              <a:rPr lang="en-US" sz="2400" dirty="0"/>
              <a:t> Files: 5GB, free; 20GB, $10/year; </a:t>
            </a:r>
            <a:endParaRPr lang="en-US" sz="2400" dirty="0" smtClean="0"/>
          </a:p>
          <a:p>
            <a:r>
              <a:rPr lang="en-US" sz="2400" b="1" dirty="0" smtClean="0"/>
              <a:t>Supported </a:t>
            </a:r>
            <a:r>
              <a:rPr lang="en-US" sz="2400" b="1" dirty="0" err="1"/>
              <a:t>OSes</a:t>
            </a:r>
            <a:r>
              <a:rPr lang="en-US" sz="2400" b="1" dirty="0"/>
              <a:t> and devices:</a:t>
            </a:r>
            <a:r>
              <a:rPr lang="en-US" sz="2400" dirty="0"/>
              <a:t> Android, iOS, OS X, Windows, Kindle </a:t>
            </a:r>
            <a:r>
              <a:rPr lang="en-US" sz="2400" dirty="0" smtClean="0"/>
              <a:t>Fire.</a:t>
            </a:r>
            <a:endParaRPr lang="en-US" sz="2400" dirty="0"/>
          </a:p>
          <a:p>
            <a:r>
              <a:rPr lang="en-US" sz="2400" b="1" dirty="0" smtClean="0"/>
              <a:t>Security</a:t>
            </a:r>
            <a:r>
              <a:rPr lang="en-US" sz="2400" b="1" dirty="0"/>
              <a:t>:</a:t>
            </a:r>
            <a:r>
              <a:rPr lang="en-US" sz="2400" dirty="0"/>
              <a:t> Data is sent to and from the company’s servers using 28-bit RC4 encryption, but files are not encrypted on company servers.</a:t>
            </a:r>
          </a:p>
          <a:p>
            <a:r>
              <a:rPr lang="en-US" sz="2400" b="1" dirty="0">
                <a:hlinkClick r:id="rId2"/>
              </a:rPr>
              <a:t>Customer support</a:t>
            </a:r>
            <a:r>
              <a:rPr lang="en-US" sz="2400" dirty="0"/>
              <a:t>: Free 24/7 phone calls (you can either click the Call Me button for a call back from a live person or get an automated customer-service system by calling 1-866-395-6761), e-mail, and chat.</a:t>
            </a:r>
          </a:p>
          <a:p>
            <a:r>
              <a:rPr lang="en-US" sz="2400" b="1" dirty="0"/>
              <a:t>Special features:</a:t>
            </a:r>
            <a:r>
              <a:rPr lang="en-US" sz="2400" dirty="0"/>
              <a:t> Dedicated photo apps for iOS and Android devices, Kindle integration via Photos tab on Kindle devices, and video playback on Kindle and Android devices.</a:t>
            </a:r>
          </a:p>
          <a:p>
            <a:r>
              <a:rPr lang="en-US" sz="2400" b="1" dirty="0"/>
              <a:t>URL: </a:t>
            </a:r>
            <a:r>
              <a:rPr lang="en-US" sz="2400" dirty="0">
                <a:hlinkClick r:id="rId3"/>
              </a:rPr>
              <a:t>www.amazon.com/clouddrive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76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39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Google </a:t>
            </a:r>
            <a:r>
              <a:rPr lang="en-US" dirty="0" smtClean="0"/>
              <a:t>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84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 </a:t>
            </a:r>
            <a:r>
              <a:rPr lang="en-US" dirty="0"/>
              <a:t>15GB, free; 100GB, $5/month.</a:t>
            </a:r>
          </a:p>
          <a:p>
            <a:r>
              <a:rPr lang="en-US" b="1" dirty="0" smtClean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</a:t>
            </a:r>
            <a:r>
              <a:rPr lang="en-US" dirty="0"/>
              <a:t>: Android, iOS, OS X, Windows.</a:t>
            </a:r>
          </a:p>
          <a:p>
            <a:r>
              <a:rPr lang="en-US" b="1" dirty="0" smtClean="0"/>
              <a:t>Security</a:t>
            </a:r>
            <a:r>
              <a:rPr lang="en-US" b="1" dirty="0"/>
              <a:t>: </a:t>
            </a:r>
            <a:r>
              <a:rPr lang="en-US" dirty="0"/>
              <a:t>Supports 2-factor authentication and uses HTTPS and TLS for transmissions to and from your device. You can also encrypt files before adding them to Google Drive.</a:t>
            </a:r>
          </a:p>
          <a:p>
            <a:r>
              <a:rPr lang="en-US" b="1" dirty="0" smtClean="0"/>
              <a:t>Customer </a:t>
            </a:r>
            <a:r>
              <a:rPr lang="en-US" b="1" dirty="0"/>
              <a:t>support: </a:t>
            </a:r>
            <a:r>
              <a:rPr lang="en-US" dirty="0"/>
              <a:t>Phone, e-mail, knowledge base, and community.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features: </a:t>
            </a:r>
            <a:r>
              <a:rPr lang="en-US" dirty="0"/>
              <a:t>Includes tools to create presentations, documents, spreadsheets, and drawings.</a:t>
            </a:r>
          </a:p>
          <a:p>
            <a:r>
              <a:rPr lang="en-US" b="1" dirty="0" smtClean="0"/>
              <a:t>URL</a:t>
            </a:r>
            <a:r>
              <a:rPr lang="en-US" b="1" dirty="0"/>
              <a:t>: </a:t>
            </a:r>
            <a:r>
              <a:rPr lang="en-US" dirty="0" smtClean="0"/>
              <a:t>accounts.google.com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4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Features - Google Drive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combination of cheap storage and office production software for:</a:t>
            </a:r>
          </a:p>
          <a:p>
            <a:pPr lvl="1"/>
            <a:r>
              <a:rPr lang="en-US" dirty="0" smtClean="0"/>
              <a:t>creating documents, </a:t>
            </a:r>
          </a:p>
          <a:p>
            <a:pPr lvl="1"/>
            <a:r>
              <a:rPr lang="en-US" dirty="0" smtClean="0"/>
              <a:t>presentations, </a:t>
            </a:r>
          </a:p>
          <a:p>
            <a:pPr lvl="1"/>
            <a:r>
              <a:rPr lang="en-US" dirty="0" smtClean="0"/>
              <a:t>spreadsheets, </a:t>
            </a:r>
          </a:p>
          <a:p>
            <a:pPr lvl="1"/>
            <a:r>
              <a:rPr lang="en-US" dirty="0" smtClean="0"/>
              <a:t>forms, </a:t>
            </a:r>
          </a:p>
          <a:p>
            <a:pPr lvl="1"/>
            <a:r>
              <a:rPr lang="en-US" dirty="0" smtClean="0"/>
              <a:t>drawings and folders </a:t>
            </a:r>
          </a:p>
          <a:p>
            <a:pPr lvl="1"/>
            <a:r>
              <a:rPr lang="en-US" dirty="0" smtClean="0"/>
              <a:t>with simple sharing. </a:t>
            </a:r>
          </a:p>
          <a:p>
            <a:r>
              <a:rPr lang="en-US" dirty="0" smtClean="0"/>
              <a:t>Their free Google Drive app adds:</a:t>
            </a:r>
          </a:p>
          <a:p>
            <a:pPr lvl="1"/>
            <a:r>
              <a:rPr lang="en-US" dirty="0" smtClean="0"/>
              <a:t>drag and drop syncing </a:t>
            </a:r>
          </a:p>
          <a:p>
            <a:pPr lvl="1"/>
            <a:r>
              <a:rPr lang="en-US" dirty="0" smtClean="0"/>
              <a:t>the flexibility to continue working even when offline. </a:t>
            </a:r>
          </a:p>
          <a:p>
            <a:r>
              <a:rPr lang="en-US" dirty="0" smtClean="0"/>
              <a:t>integrated with Gmail for seamless saving of files and attachments. </a:t>
            </a:r>
          </a:p>
          <a:p>
            <a:r>
              <a:rPr lang="en-US" dirty="0" smtClean="0"/>
              <a:t>allowing your Android device to scan documents and auto  convert them to PDFs. </a:t>
            </a:r>
          </a:p>
          <a:p>
            <a:r>
              <a:rPr lang="en-US" dirty="0" smtClean="0"/>
              <a:t>Photo and media sharing is possible, but better when paired with partner apps like Picasa and Google+.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Apple </a:t>
            </a:r>
            <a:r>
              <a:rPr lang="en-US" dirty="0" smtClean="0"/>
              <a:t>iCloud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4000" b="1" dirty="0"/>
              <a:t>Price</a:t>
            </a:r>
            <a:r>
              <a:rPr lang="en-US" sz="4000" dirty="0"/>
              <a:t>: 5GB, free; 15GB, $</a:t>
            </a:r>
            <a:r>
              <a:rPr lang="en-US" sz="4000" dirty="0" smtClean="0"/>
              <a:t>20/year.</a:t>
            </a:r>
            <a:endParaRPr lang="en-US" sz="4000" dirty="0"/>
          </a:p>
          <a:p>
            <a:r>
              <a:rPr lang="en-US" sz="4000" b="1" dirty="0"/>
              <a:t>Supported </a:t>
            </a:r>
            <a:r>
              <a:rPr lang="en-US" sz="4000" b="1" dirty="0" err="1"/>
              <a:t>OSes</a:t>
            </a:r>
            <a:r>
              <a:rPr lang="en-US" sz="4000" b="1" dirty="0"/>
              <a:t> and devices</a:t>
            </a:r>
            <a:r>
              <a:rPr lang="en-US" sz="4000" dirty="0"/>
              <a:t>: iOS, OS X, Windows with iCloud Control Panel, Apple TV (photos, iTunes in the Cloud</a:t>
            </a:r>
            <a:r>
              <a:rPr lang="en-US" sz="4000" dirty="0" smtClean="0"/>
              <a:t>).</a:t>
            </a:r>
            <a:endParaRPr lang="en-US" sz="4000" dirty="0"/>
          </a:p>
          <a:p>
            <a:r>
              <a:rPr lang="en-US" sz="4000" b="1" dirty="0" smtClean="0"/>
              <a:t>Security</a:t>
            </a:r>
            <a:r>
              <a:rPr lang="en-US" sz="4000" dirty="0"/>
              <a:t>: Data is sent and stored using a minimum of 128-bit </a:t>
            </a:r>
            <a:r>
              <a:rPr lang="en-US" sz="4000" dirty="0" smtClean="0"/>
              <a:t>encryption </a:t>
            </a:r>
            <a:r>
              <a:rPr lang="en-US" sz="4000" dirty="0"/>
              <a:t>and uses secure tokens for authentication. Encryption keys are never provided to third parties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b="1" dirty="0"/>
              <a:t>Customer support</a:t>
            </a:r>
            <a:r>
              <a:rPr lang="en-US" sz="4000" dirty="0"/>
              <a:t>: An online knowledgebase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b="1" dirty="0"/>
              <a:t>Special features: </a:t>
            </a:r>
            <a:r>
              <a:rPr lang="en-US" sz="4000" dirty="0"/>
              <a:t>iCloud Photo Sharing lets you share photos and videos with others, and you can invite them to add their own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b="1" dirty="0"/>
              <a:t>URL: </a:t>
            </a:r>
            <a:r>
              <a:rPr lang="en-US" sz="4000" dirty="0"/>
              <a:t>icloud.com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5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Apple </a:t>
            </a:r>
            <a:r>
              <a:rPr lang="en-US" dirty="0" err="1" smtClean="0"/>
              <a:t>iDrive</a:t>
            </a:r>
            <a:r>
              <a:rPr lang="en-US" dirty="0" smtClean="0"/>
              <a:t>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9"/>
            <a:ext cx="8610600" cy="52879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has almost all the features you could want, including real time backups. </a:t>
            </a:r>
          </a:p>
          <a:p>
            <a:r>
              <a:rPr lang="en-US" dirty="0" smtClean="0"/>
              <a:t>Mac Compatible			</a:t>
            </a:r>
          </a:p>
          <a:p>
            <a:r>
              <a:rPr lang="en-US" dirty="0" smtClean="0"/>
              <a:t>Android Compatible		</a:t>
            </a:r>
          </a:p>
          <a:p>
            <a:pPr lvl="1"/>
            <a:r>
              <a:rPr lang="en-US" dirty="0" smtClean="0"/>
              <a:t>Automatic Backups			</a:t>
            </a:r>
          </a:p>
          <a:p>
            <a:pPr lvl="1"/>
            <a:r>
              <a:rPr lang="en-US" dirty="0" smtClean="0"/>
              <a:t>Live Chat </a:t>
            </a:r>
          </a:p>
          <a:p>
            <a:pPr lvl="1"/>
            <a:r>
              <a:rPr lang="en-US" dirty="0" smtClean="0"/>
              <a:t>Free Phone </a:t>
            </a:r>
            <a:r>
              <a:rPr lang="en-US" dirty="0"/>
              <a:t>Support</a:t>
            </a:r>
          </a:p>
          <a:p>
            <a:pPr lvl="1"/>
            <a:r>
              <a:rPr lang="en-US" dirty="0" smtClean="0"/>
              <a:t>Cellphone access				</a:t>
            </a:r>
          </a:p>
          <a:p>
            <a:pPr lvl="1"/>
            <a:r>
              <a:rPr lang="en-US" dirty="0" smtClean="0"/>
              <a:t>Multiple Computers</a:t>
            </a:r>
          </a:p>
          <a:p>
            <a:r>
              <a:rPr lang="en-US" dirty="0" smtClean="0"/>
              <a:t>Windows </a:t>
            </a:r>
          </a:p>
          <a:p>
            <a:endParaRPr lang="en-US" dirty="0"/>
          </a:p>
        </p:txBody>
      </p:sp>
      <p:pic>
        <p:nvPicPr>
          <p:cNvPr id="1026" name="Picture 2" descr="Free 5 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2" y="-102394"/>
            <a:ext cx="7144" cy="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8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Bitcasa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b="1" dirty="0"/>
              <a:t>Price: </a:t>
            </a:r>
            <a:r>
              <a:rPr lang="en-US" dirty="0"/>
              <a:t>20GB, free; 1TB, $10/month or $99/year; </a:t>
            </a:r>
          </a:p>
          <a:p>
            <a:r>
              <a:rPr lang="en-US" b="1" dirty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</a:t>
            </a:r>
            <a:r>
              <a:rPr lang="en-US" dirty="0"/>
              <a:t>: Android, iOS, OS X, Windows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Security</a:t>
            </a:r>
            <a:r>
              <a:rPr lang="en-US" dirty="0"/>
              <a:t>: Enterprise-grade 256-bit encryption on the client side, when sent, and on company servers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Customer support: </a:t>
            </a:r>
            <a:r>
              <a:rPr lang="en-US" dirty="0"/>
              <a:t>Help Center, community forums, and Twitter support feed for free-service users; paid users get all of the above plus e-mail and chat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Special features: </a:t>
            </a:r>
            <a:r>
              <a:rPr lang="en-US" dirty="0"/>
              <a:t>Centralized storage makes even large video files available instantaneously on all devices. Folder mirroring enables users to interrupt a large backup and resume later, say when a network connection is available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URL: </a:t>
            </a:r>
            <a:r>
              <a:rPr lang="en-US" dirty="0"/>
              <a:t>bitcasa.com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10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546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</a:t>
            </a:r>
            <a:r>
              <a:rPr lang="en-US" dirty="0"/>
              <a:t> 10GB, free; 100GB, $5/month.</a:t>
            </a:r>
          </a:p>
          <a:p>
            <a:r>
              <a:rPr lang="en-US" b="1" dirty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devices:</a:t>
            </a:r>
            <a:r>
              <a:rPr lang="en-US" dirty="0"/>
              <a:t> Android, iOS, OS X, Windows, Blackberry.</a:t>
            </a:r>
          </a:p>
          <a:p>
            <a:r>
              <a:rPr lang="en-US" b="1" dirty="0" smtClean="0"/>
              <a:t>Security</a:t>
            </a:r>
            <a:r>
              <a:rPr lang="en-US" b="1" dirty="0"/>
              <a:t>:</a:t>
            </a:r>
            <a:r>
              <a:rPr lang="en-US" dirty="0"/>
              <a:t> Provides 256-bit encryption, both in transit and on the company’s servers.</a:t>
            </a:r>
          </a:p>
          <a:p>
            <a:r>
              <a:rPr lang="en-US" b="1" dirty="0"/>
              <a:t>Customer support:</a:t>
            </a:r>
            <a:r>
              <a:rPr lang="en-US" dirty="0"/>
              <a:t> US-based, 24/7 phone support (1-877-729-4269), e-mail, and self-service Web support.</a:t>
            </a:r>
          </a:p>
          <a:p>
            <a:r>
              <a:rPr lang="en-US" b="1" dirty="0"/>
              <a:t>Special features:</a:t>
            </a:r>
            <a:r>
              <a:rPr lang="en-US" dirty="0"/>
              <a:t> Includes a website optimized for mobile browsers; document creation, previewing, and editing capabilities with support for more than 75 file types; and a collection of 700 apps, such as education tools for students and teachers, and general productivity.</a:t>
            </a:r>
          </a:p>
          <a:p>
            <a:r>
              <a:rPr lang="en-US" b="1" dirty="0"/>
              <a:t>URL:</a:t>
            </a:r>
            <a:r>
              <a:rPr lang="en-US" dirty="0"/>
              <a:t> box.com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69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Carbonite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97"/>
            <a:ext cx="8229600" cy="5560277"/>
          </a:xfrm>
        </p:spPr>
        <p:txBody>
          <a:bodyPr>
            <a:normAutofit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 </a:t>
            </a:r>
            <a:r>
              <a:rPr lang="en-US" dirty="0"/>
              <a:t>Unlimited, $60/year (1 computer only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b="1" dirty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</a:t>
            </a:r>
            <a:r>
              <a:rPr lang="en-US" dirty="0"/>
              <a:t>: Android, iOS, OS X, Windows, Blackberry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Security: </a:t>
            </a:r>
            <a:r>
              <a:rPr lang="en-US" dirty="0"/>
              <a:t>Data is stored using 128-bit Blowfish encryption and sent using SSL technology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Customer support: </a:t>
            </a:r>
            <a:r>
              <a:rPr lang="en-US" dirty="0"/>
              <a:t>U.S.-based phone (877-222-5488), e-mail, and chat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Special features: </a:t>
            </a:r>
            <a:r>
              <a:rPr lang="en-US" dirty="0"/>
              <a:t>none (for individual users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/>
              <a:t>URL: </a:t>
            </a:r>
            <a:r>
              <a:rPr lang="en-US" dirty="0"/>
              <a:t>carbonite.com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91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3087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 </a:t>
            </a:r>
            <a:r>
              <a:rPr lang="en-US" dirty="0"/>
              <a:t>2GB, free (500MB more per referral, up to 18GB); add 100GB, $99/year.</a:t>
            </a:r>
          </a:p>
          <a:p>
            <a:r>
              <a:rPr lang="en-US" b="1" dirty="0" smtClean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devices: </a:t>
            </a:r>
            <a:r>
              <a:rPr lang="en-US" dirty="0"/>
              <a:t>Android, iOS, OS X, Windows, Blackberry, Kindle </a:t>
            </a:r>
            <a:endParaRPr lang="en-US" dirty="0" smtClean="0"/>
          </a:p>
          <a:p>
            <a:r>
              <a:rPr lang="en-US" b="1" dirty="0" smtClean="0"/>
              <a:t>Security</a:t>
            </a:r>
            <a:r>
              <a:rPr lang="en-US" b="1" dirty="0"/>
              <a:t>: </a:t>
            </a:r>
            <a:r>
              <a:rPr lang="en-US" dirty="0"/>
              <a:t>Data is stored using 256-bit AES encryption and two-step verification.</a:t>
            </a:r>
          </a:p>
          <a:p>
            <a:r>
              <a:rPr lang="en-US" b="1" dirty="0" smtClean="0"/>
              <a:t>Customer </a:t>
            </a:r>
            <a:r>
              <a:rPr lang="en-US" b="1" dirty="0"/>
              <a:t>support: </a:t>
            </a:r>
            <a:r>
              <a:rPr lang="en-US" dirty="0"/>
              <a:t>FAQs, e-mail, and community forums.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features: </a:t>
            </a:r>
            <a:r>
              <a:rPr lang="en-US" dirty="0"/>
              <a:t>Others can upload their own files to your Dropbox.</a:t>
            </a:r>
          </a:p>
          <a:p>
            <a:r>
              <a:rPr lang="en-US" b="1" dirty="0" smtClean="0"/>
              <a:t>URL</a:t>
            </a:r>
            <a:r>
              <a:rPr lang="en-US" b="1" dirty="0"/>
              <a:t>: </a:t>
            </a:r>
            <a:r>
              <a:rPr lang="en-US" dirty="0"/>
              <a:t>dropbox.com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6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 </a:t>
            </a:r>
            <a:r>
              <a:rPr lang="en-US" dirty="0" smtClean="0"/>
              <a:t>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computing </a:t>
            </a:r>
            <a:r>
              <a:rPr lang="en-US" dirty="0"/>
              <a:t>in which large groups of remote servers are networked </a:t>
            </a:r>
            <a:r>
              <a:rPr lang="en-US" dirty="0" smtClean="0"/>
              <a:t>together to allow:</a:t>
            </a:r>
          </a:p>
          <a:p>
            <a:pPr lvl="1"/>
            <a:r>
              <a:rPr lang="en-US" dirty="0" smtClean="0"/>
              <a:t>centralized </a:t>
            </a:r>
            <a:r>
              <a:rPr lang="en-US" dirty="0"/>
              <a:t>data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and online access to computer services or resources</a:t>
            </a:r>
            <a:r>
              <a:rPr lang="en-US" dirty="0" smtClean="0"/>
              <a:t>.</a:t>
            </a:r>
          </a:p>
          <a:p>
            <a:r>
              <a:rPr lang="en-US" dirty="0"/>
              <a:t>A server is </a:t>
            </a:r>
            <a:r>
              <a:rPr lang="en-US" dirty="0" smtClean="0"/>
              <a:t> running of </a:t>
            </a:r>
            <a:r>
              <a:rPr lang="en-US" dirty="0"/>
              <a:t>an application </a:t>
            </a:r>
            <a:r>
              <a:rPr lang="en-US" dirty="0" smtClean="0"/>
              <a:t>software </a:t>
            </a:r>
            <a:r>
              <a:rPr lang="en-US" dirty="0"/>
              <a:t>capable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accepting </a:t>
            </a:r>
            <a:r>
              <a:rPr lang="en-US" dirty="0"/>
              <a:t>requests from the client </a:t>
            </a:r>
            <a:r>
              <a:rPr lang="en-US" dirty="0" smtClean="0"/>
              <a:t>(you)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giving responses accordingly. </a:t>
            </a:r>
            <a:endParaRPr lang="en-US" dirty="0" smtClean="0"/>
          </a:p>
          <a:p>
            <a:r>
              <a:rPr lang="en-US" dirty="0" smtClean="0"/>
              <a:t>Servers </a:t>
            </a:r>
            <a:r>
              <a:rPr lang="en-US" dirty="0"/>
              <a:t>can run on </a:t>
            </a:r>
            <a:r>
              <a:rPr lang="en-US" dirty="0" smtClean="0"/>
              <a:t>any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Features - Dropbox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does one thing and does it well. </a:t>
            </a:r>
          </a:p>
          <a:p>
            <a:r>
              <a:rPr lang="en-US" dirty="0" smtClean="0"/>
              <a:t>It provides virtual  synced storage that will hold anything you put in your folders, for:</a:t>
            </a:r>
          </a:p>
          <a:p>
            <a:pPr lvl="1"/>
            <a:r>
              <a:rPr lang="en-US" dirty="0" smtClean="0"/>
              <a:t> easy sharing </a:t>
            </a:r>
          </a:p>
          <a:p>
            <a:pPr lvl="1"/>
            <a:r>
              <a:rPr lang="en-US" dirty="0" smtClean="0"/>
              <a:t>and retrieval on any machine. </a:t>
            </a:r>
          </a:p>
          <a:p>
            <a:r>
              <a:rPr lang="en-US" dirty="0" smtClean="0"/>
              <a:t>Dropbox Camera Upload - automatically syncs photos from your camera, phone or tablet through the Dropbox app, PC or Mac. </a:t>
            </a:r>
          </a:p>
          <a:p>
            <a:r>
              <a:rPr lang="en-US" dirty="0" smtClean="0"/>
              <a:t>You can upgrade to pro for more storage and business for better support, </a:t>
            </a:r>
          </a:p>
          <a:p>
            <a:pPr lvl="1"/>
            <a:r>
              <a:rPr lang="en-US" dirty="0" smtClean="0"/>
              <a:t>service supports every major platform, including:</a:t>
            </a:r>
          </a:p>
          <a:p>
            <a:pPr lvl="2"/>
            <a:r>
              <a:rPr lang="en-US" dirty="0" smtClean="0"/>
              <a:t> Windows, 		OS X, </a:t>
            </a:r>
          </a:p>
          <a:p>
            <a:pPr lvl="2"/>
            <a:r>
              <a:rPr lang="en-US" dirty="0" smtClean="0"/>
              <a:t>iOS, 			Android </a:t>
            </a:r>
          </a:p>
          <a:p>
            <a:pPr lvl="2"/>
            <a:r>
              <a:rPr lang="en-US" dirty="0" smtClean="0"/>
              <a:t>Windows Phone.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Microsoft </a:t>
            </a:r>
            <a:r>
              <a:rPr lang="en-US" dirty="0" smtClean="0"/>
              <a:t>OneDrive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6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 </a:t>
            </a:r>
            <a:r>
              <a:rPr lang="en-US" dirty="0"/>
              <a:t>7GB, free; add 20GB, $10/year; add 50GB, $25/year; add 100GB, $50/year</a:t>
            </a:r>
          </a:p>
          <a:p>
            <a:r>
              <a:rPr lang="en-US" b="1" dirty="0" smtClean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devices: </a:t>
            </a:r>
            <a:r>
              <a:rPr lang="en-US" dirty="0"/>
              <a:t>Android, iOS, OS X, Windows.</a:t>
            </a:r>
          </a:p>
          <a:p>
            <a:r>
              <a:rPr lang="en-US" b="1" dirty="0" smtClean="0"/>
              <a:t>Security</a:t>
            </a:r>
            <a:r>
              <a:rPr lang="en-US" b="1" dirty="0"/>
              <a:t>: </a:t>
            </a:r>
            <a:r>
              <a:rPr lang="en-US" dirty="0"/>
              <a:t>Password-protected data is SSL-encrypted during uploads and downloads.</a:t>
            </a:r>
          </a:p>
          <a:p>
            <a:r>
              <a:rPr lang="en-US" b="1" dirty="0" smtClean="0"/>
              <a:t>Customer </a:t>
            </a:r>
            <a:r>
              <a:rPr lang="en-US" b="1" dirty="0"/>
              <a:t>support: </a:t>
            </a:r>
            <a:r>
              <a:rPr lang="en-US" dirty="0"/>
              <a:t>Phone (800-642-7676, during business hours), self-service Web, Facebook, and Twitter.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features: </a:t>
            </a:r>
            <a:r>
              <a:rPr lang="en-US" dirty="0"/>
              <a:t>Includes free browser-based versions of Word, Excel, PowerPoint, and OneNote.</a:t>
            </a:r>
          </a:p>
          <a:p>
            <a:r>
              <a:rPr lang="en-US" dirty="0" smtClean="0"/>
              <a:t>URL</a:t>
            </a:r>
            <a:r>
              <a:rPr lang="en-US" dirty="0"/>
              <a:t>: http://</a:t>
            </a:r>
            <a:r>
              <a:rPr lang="en-US" dirty="0" smtClean="0"/>
              <a:t>windows.microsoft.com/en-us/skydrive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0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Features – One Drive</a:t>
            </a:r>
            <a:br>
              <a:rPr lang="en-US" dirty="0" smtClean="0"/>
            </a:br>
            <a:r>
              <a:rPr lang="en-US" dirty="0" smtClean="0"/>
              <a:t>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638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similar to Google Drive, in that it also offers storage combined with integration of their Office suite for:</a:t>
            </a:r>
          </a:p>
          <a:p>
            <a:pPr lvl="1"/>
            <a:r>
              <a:rPr lang="en-US" dirty="0" smtClean="0"/>
              <a:t> online and offline editing, </a:t>
            </a:r>
          </a:p>
          <a:p>
            <a:pPr lvl="1"/>
            <a:r>
              <a:rPr lang="en-US" dirty="0" smtClean="0"/>
              <a:t>co-authoring and syncing. </a:t>
            </a:r>
          </a:p>
          <a:p>
            <a:pPr lvl="1"/>
            <a:r>
              <a:rPr lang="en-US" dirty="0" smtClean="0"/>
              <a:t>photo sharing with online and email slideshow but pale in comparison to more mainstream photo apps. </a:t>
            </a:r>
          </a:p>
          <a:p>
            <a:pPr lvl="1"/>
            <a:r>
              <a:rPr lang="en-US" dirty="0" smtClean="0"/>
              <a:t>Since OneDrive is built into Windows 8, users also have exclusive access to features like:</a:t>
            </a:r>
          </a:p>
          <a:p>
            <a:pPr lvl="2"/>
            <a:r>
              <a:rPr lang="en-US" dirty="0" smtClean="0"/>
              <a:t>smart syncing, </a:t>
            </a:r>
          </a:p>
          <a:p>
            <a:pPr lvl="2"/>
            <a:r>
              <a:rPr lang="en-US" dirty="0" smtClean="0"/>
              <a:t>camera roll </a:t>
            </a:r>
          </a:p>
          <a:p>
            <a:pPr lvl="2"/>
            <a:r>
              <a:rPr lang="en-US" dirty="0" smtClean="0"/>
              <a:t>PC backup </a:t>
            </a:r>
          </a:p>
          <a:p>
            <a:pPr lvl="2"/>
            <a:r>
              <a:rPr lang="en-US" dirty="0" smtClean="0"/>
              <a:t>Windows Store integration. </a:t>
            </a:r>
          </a:p>
          <a:p>
            <a:r>
              <a:rPr lang="en-US" dirty="0" smtClean="0"/>
              <a:t>The 20GB of storage on OneDrive comes free with a subscription to Office 365 (starting at $6.99 per month for 1 person).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Mozy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 </a:t>
            </a:r>
            <a:r>
              <a:rPr lang="en-US" dirty="0"/>
              <a:t>2GB, free; 50GB, $6/month (1 computer); 125GB, $10/month (3 computers).</a:t>
            </a:r>
          </a:p>
          <a:p>
            <a:r>
              <a:rPr lang="en-US" b="1" dirty="0" smtClean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devices: </a:t>
            </a:r>
            <a:r>
              <a:rPr lang="en-US" dirty="0"/>
              <a:t>Android, iOS, OS X, Windows.</a:t>
            </a:r>
          </a:p>
          <a:p>
            <a:r>
              <a:rPr lang="en-US" b="1" dirty="0" smtClean="0"/>
              <a:t>Security</a:t>
            </a:r>
            <a:r>
              <a:rPr lang="en-US" b="1" dirty="0"/>
              <a:t>: </a:t>
            </a:r>
            <a:r>
              <a:rPr lang="en-US" dirty="0"/>
              <a:t>Data is sent using </a:t>
            </a:r>
            <a:r>
              <a:rPr lang="en-US" dirty="0" smtClean="0"/>
              <a:t>256-bit </a:t>
            </a:r>
            <a:r>
              <a:rPr lang="en-US" dirty="0" err="1"/>
              <a:t>encrytion</a:t>
            </a:r>
            <a:r>
              <a:rPr lang="en-US" dirty="0"/>
              <a:t>; data is stored using 448-bit Blowfish encryption, or users can use their own 256-bit encryption key.</a:t>
            </a:r>
          </a:p>
          <a:p>
            <a:r>
              <a:rPr lang="en-US" b="1" dirty="0" smtClean="0"/>
              <a:t>Customer </a:t>
            </a:r>
            <a:r>
              <a:rPr lang="en-US" b="1" dirty="0"/>
              <a:t>support: </a:t>
            </a:r>
            <a:r>
              <a:rPr lang="en-US" dirty="0"/>
              <a:t>Chat (with paid service), video tutorials, knowledge base, and community.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features: </a:t>
            </a:r>
            <a:r>
              <a:rPr lang="en-US" dirty="0"/>
              <a:t>None</a:t>
            </a:r>
          </a:p>
          <a:p>
            <a:r>
              <a:rPr lang="en-US" b="1" dirty="0" smtClean="0"/>
              <a:t>URL</a:t>
            </a:r>
            <a:r>
              <a:rPr lang="en-US" b="1" dirty="0"/>
              <a:t>: </a:t>
            </a:r>
            <a:r>
              <a:rPr lang="en-US" dirty="0" smtClean="0"/>
              <a:t>mozy.com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50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43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WD </a:t>
            </a:r>
            <a:r>
              <a:rPr lang="en-US" dirty="0" err="1" smtClean="0"/>
              <a:t>MyCloud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Price</a:t>
            </a:r>
            <a:r>
              <a:rPr lang="en-US" b="1" dirty="0"/>
              <a:t>: </a:t>
            </a:r>
            <a:r>
              <a:rPr lang="en-US" dirty="0"/>
              <a:t>2TB, $150; 3TB, $180; 4TB, $250. </a:t>
            </a:r>
            <a:r>
              <a:rPr lang="en-US" b="1" dirty="0"/>
              <a:t>No</a:t>
            </a:r>
            <a:r>
              <a:rPr lang="en-US" dirty="0"/>
              <a:t> monthly fee.</a:t>
            </a:r>
          </a:p>
          <a:p>
            <a:r>
              <a:rPr lang="en-US" b="1" dirty="0" smtClean="0"/>
              <a:t>Supported </a:t>
            </a:r>
            <a:r>
              <a:rPr lang="en-US" b="1" dirty="0" err="1"/>
              <a:t>OSes</a:t>
            </a:r>
            <a:r>
              <a:rPr lang="en-US" b="1" dirty="0"/>
              <a:t> and devices</a:t>
            </a:r>
            <a:r>
              <a:rPr lang="en-US" dirty="0"/>
              <a:t>: Android, iOS, OS X, Windows.</a:t>
            </a:r>
          </a:p>
          <a:p>
            <a:r>
              <a:rPr lang="en-US" b="1" dirty="0" smtClean="0"/>
              <a:t>Security</a:t>
            </a:r>
            <a:r>
              <a:rPr lang="en-US" dirty="0"/>
              <a:t>: 256-bit encryption.</a:t>
            </a:r>
          </a:p>
          <a:p>
            <a:r>
              <a:rPr lang="en-US" b="1" dirty="0" smtClean="0"/>
              <a:t>Customer </a:t>
            </a:r>
            <a:r>
              <a:rPr lang="en-US" b="1" dirty="0"/>
              <a:t>service</a:t>
            </a:r>
            <a:r>
              <a:rPr lang="en-US" dirty="0"/>
              <a:t>: Phone (800-275-4932) and e-mail.</a:t>
            </a:r>
          </a:p>
          <a:p>
            <a:r>
              <a:rPr lang="en-US" b="1" dirty="0" smtClean="0"/>
              <a:t>Special </a:t>
            </a:r>
            <a:r>
              <a:rPr lang="en-US" b="1" dirty="0"/>
              <a:t>features</a:t>
            </a:r>
            <a:r>
              <a:rPr lang="en-US" dirty="0"/>
              <a:t>: This product differs from the others in that you buy a personal server, called the </a:t>
            </a:r>
            <a:r>
              <a:rPr lang="en-US" dirty="0" err="1"/>
              <a:t>MyCloud</a:t>
            </a:r>
            <a:r>
              <a:rPr lang="en-US" dirty="0"/>
              <a:t>, and keep your content on it; it’s accessible from anywhere, as content on other cloud services would be. So it doubles as a traditional backup drive, and data is </a:t>
            </a:r>
            <a:r>
              <a:rPr lang="en-US" b="1" dirty="0"/>
              <a:t>not stored on public servers.</a:t>
            </a:r>
          </a:p>
          <a:p>
            <a:r>
              <a:rPr lang="en-US" b="1" dirty="0" smtClean="0"/>
              <a:t>URL: </a:t>
            </a:r>
            <a:r>
              <a:rPr lang="en-US" dirty="0" smtClean="0"/>
              <a:t>wdc.com/</a:t>
            </a:r>
            <a:r>
              <a:rPr lang="en-US" dirty="0" err="1" smtClean="0"/>
              <a:t>en</a:t>
            </a:r>
            <a:r>
              <a:rPr lang="en-US" dirty="0" smtClean="0"/>
              <a:t>/products/</a:t>
            </a:r>
            <a:r>
              <a:rPr lang="en-US" dirty="0" err="1" smtClean="0"/>
              <a:t>products.aspx?id</a:t>
            </a:r>
            <a:r>
              <a:rPr lang="en-US" dirty="0" smtClean="0"/>
              <a:t>=1140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09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Cloud Computing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dirty="0" smtClean="0"/>
              <a:t>Increased Speed</a:t>
            </a:r>
          </a:p>
          <a:p>
            <a:pPr marL="0" indent="0">
              <a:buNone/>
            </a:pPr>
            <a:r>
              <a:rPr lang="en-US" dirty="0" smtClean="0"/>
              <a:t>	24/7  provisioning</a:t>
            </a:r>
          </a:p>
          <a:p>
            <a:pPr marL="0" indent="0">
              <a:buNone/>
            </a:pPr>
            <a:r>
              <a:rPr lang="en-US" dirty="0" smtClean="0"/>
              <a:t>	Online self service</a:t>
            </a:r>
          </a:p>
          <a:p>
            <a:pPr>
              <a:buNone/>
            </a:pPr>
            <a:r>
              <a:rPr lang="en-US" sz="4300" dirty="0" smtClean="0"/>
              <a:t>Reduced Cost</a:t>
            </a:r>
          </a:p>
          <a:p>
            <a:pPr marL="0" indent="0">
              <a:buNone/>
            </a:pPr>
            <a:r>
              <a:rPr lang="en-US" dirty="0" smtClean="0"/>
              <a:t>	Pay only for what you need</a:t>
            </a:r>
          </a:p>
          <a:p>
            <a:pPr marL="0" indent="0">
              <a:buNone/>
            </a:pPr>
            <a:r>
              <a:rPr lang="en-US" dirty="0" smtClean="0"/>
              <a:t>	Month-to-month service</a:t>
            </a:r>
          </a:p>
          <a:p>
            <a:pPr marL="0" indent="0">
              <a:buNone/>
            </a:pPr>
            <a:r>
              <a:rPr lang="en-US" dirty="0" smtClean="0"/>
              <a:t>	No annual maintenance fees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does a person need cloud computing.??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1. virtualized way of handling our files and programs.</a:t>
            </a:r>
          </a:p>
          <a:p>
            <a:pPr>
              <a:buNone/>
            </a:pPr>
            <a:r>
              <a:rPr lang="en-US" dirty="0" smtClean="0"/>
              <a:t>2. documents and files accessible from anywhere via internet.</a:t>
            </a:r>
          </a:p>
          <a:p>
            <a:pPr>
              <a:buNone/>
            </a:pPr>
            <a:r>
              <a:rPr lang="en-US" dirty="0" smtClean="0"/>
              <a:t>3. security of having them stored safely.</a:t>
            </a:r>
          </a:p>
          <a:p>
            <a:pPr>
              <a:buNone/>
            </a:pPr>
            <a:r>
              <a:rPr lang="en-US" dirty="0" smtClean="0"/>
              <a:t>4. access from some phones (mobile devices).</a:t>
            </a:r>
          </a:p>
          <a:p>
            <a:pPr>
              <a:buNone/>
            </a:pPr>
            <a:r>
              <a:rPr lang="en-US" dirty="0" smtClean="0"/>
              <a:t>5. allows you to manage your calendar, contacts, tasks and files from anywhere.</a:t>
            </a:r>
          </a:p>
          <a:p>
            <a:pPr>
              <a:buNone/>
            </a:pPr>
            <a:r>
              <a:rPr lang="en-US" dirty="0" smtClean="0"/>
              <a:t>6. view the history (who has seen the files).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does a person need cloud computing.??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stream all of your music from any computer or from your phone.</a:t>
            </a:r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free </a:t>
            </a:r>
            <a:r>
              <a:rPr lang="en-US" dirty="0" smtClean="0"/>
              <a:t>(personal finance) software</a:t>
            </a:r>
            <a:endParaRPr lang="en-US" dirty="0"/>
          </a:p>
          <a:p>
            <a:pPr>
              <a:buNone/>
            </a:pPr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/>
              <a:t>easily create backups of your files on other computers, no matter what file or operating system.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/>
              <a:t>Ability to intermingle hardware (Mac and PC) and software (Windows, Linux)</a:t>
            </a:r>
          </a:p>
          <a:p>
            <a:pPr>
              <a:buNone/>
            </a:pPr>
            <a:r>
              <a:rPr lang="en-US" dirty="0" smtClean="0"/>
              <a:t>11. </a:t>
            </a:r>
            <a:r>
              <a:rPr lang="en-US" dirty="0"/>
              <a:t>needing an extra place to store your music and photo </a:t>
            </a:r>
            <a:r>
              <a:rPr lang="en-US" dirty="0" smtClean="0"/>
              <a:t>files.</a:t>
            </a:r>
            <a:endParaRPr lang="en-US" dirty="0"/>
          </a:p>
          <a:p>
            <a:pPr>
              <a:buNone/>
            </a:pPr>
            <a:r>
              <a:rPr lang="en-US" dirty="0" smtClean="0"/>
              <a:t> 12. </a:t>
            </a:r>
            <a:r>
              <a:rPr lang="en-US" dirty="0"/>
              <a:t>free up space on your computer</a:t>
            </a:r>
            <a:r>
              <a:rPr lang="en-US" dirty="0" smtClean="0"/>
              <a:t>, to download OS updates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/>
              <a:t>Questions to Ask 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1" dirty="0">
                <a:solidFill>
                  <a:prstClr val="black"/>
                </a:solidFill>
              </a:rPr>
              <a:t>Pertinent questions a person must ask before computer information is turned over to a Cloud include</a:t>
            </a:r>
            <a:r>
              <a:rPr lang="en-US" sz="2000" b="1" dirty="0" smtClean="0">
                <a:solidFill>
                  <a:prstClr val="black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	1) </a:t>
            </a:r>
            <a:r>
              <a:rPr lang="en-US" dirty="0" smtClean="0"/>
              <a:t>Who at the Cloud Service has access to your computer information?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2) </a:t>
            </a:r>
            <a:r>
              <a:rPr lang="en-US" dirty="0" smtClean="0"/>
              <a:t>Does the Cloud Service provider comply with all Federal and State regulatory requirements?</a:t>
            </a:r>
          </a:p>
          <a:p>
            <a:pPr>
              <a:buNone/>
            </a:pPr>
            <a:r>
              <a:rPr lang="en-US" b="1" dirty="0"/>
              <a:t>	3) </a:t>
            </a:r>
            <a:r>
              <a:rPr lang="en-US" dirty="0"/>
              <a:t>How </a:t>
            </a:r>
            <a:r>
              <a:rPr lang="en-US" dirty="0" smtClean="0"/>
              <a:t>is the data stored?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4) </a:t>
            </a:r>
            <a:r>
              <a:rPr lang="en-US" dirty="0" smtClean="0"/>
              <a:t>Does the Cloud Service provider have a privacy and security policy?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5) </a:t>
            </a:r>
            <a:r>
              <a:rPr lang="en-US" dirty="0" smtClean="0"/>
              <a:t>What type of computer security does the Cloud Service provider have to ensure data breaches do not occur.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 6) </a:t>
            </a:r>
            <a:r>
              <a:rPr lang="en-US" dirty="0" smtClean="0"/>
              <a:t>Does the Cloud Service provider have a policy in place, to be implemented immediately, if a data breach were to occur?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Provides the Cloud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Amazon</a:t>
            </a:r>
          </a:p>
          <a:p>
            <a:pPr marL="0" indent="0">
              <a:buNone/>
            </a:pPr>
            <a:r>
              <a:rPr lang="en-US" dirty="0"/>
              <a:t>Acronis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Microsoft</a:t>
            </a:r>
          </a:p>
          <a:p>
            <a:pPr>
              <a:buNone/>
            </a:pPr>
            <a:r>
              <a:rPr lang="en-US" dirty="0" smtClean="0"/>
              <a:t>Google </a:t>
            </a:r>
          </a:p>
          <a:p>
            <a:pPr>
              <a:buNone/>
            </a:pPr>
            <a:r>
              <a:rPr lang="en-US" dirty="0" smtClean="0"/>
              <a:t>AT&amp;T</a:t>
            </a:r>
          </a:p>
          <a:p>
            <a:pPr>
              <a:buNone/>
            </a:pPr>
            <a:r>
              <a:rPr lang="en-US" dirty="0" err="1" smtClean="0"/>
              <a:t>Enomaly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GoGrid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NetSuite</a:t>
            </a:r>
          </a:p>
          <a:p>
            <a:pPr>
              <a:buNone/>
            </a:pPr>
            <a:r>
              <a:rPr lang="en-US" dirty="0" err="1" smtClean="0"/>
              <a:t>RightScale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Salesforce.com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Facebook,</a:t>
            </a:r>
          </a:p>
          <a:p>
            <a:pPr>
              <a:buNone/>
            </a:pPr>
            <a:r>
              <a:rPr lang="en-US" dirty="0"/>
              <a:t>Yahoo (YHOO)</a:t>
            </a:r>
          </a:p>
          <a:p>
            <a:pPr>
              <a:buNone/>
            </a:pPr>
            <a:r>
              <a:rPr lang="en-US" dirty="0" err="1" smtClean="0"/>
              <a:t>Proofpoint</a:t>
            </a:r>
            <a:endParaRPr lang="en-US" dirty="0"/>
          </a:p>
          <a:p>
            <a:pPr>
              <a:buNone/>
            </a:pPr>
            <a:r>
              <a:rPr lang="en-US" dirty="0" smtClean="0"/>
              <a:t>Rackspace 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Terremar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Carbonite</a:t>
            </a:r>
          </a:p>
          <a:p>
            <a:pPr>
              <a:buNone/>
            </a:pPr>
            <a:r>
              <a:rPr lang="en-US" dirty="0" smtClean="0"/>
              <a:t>Over 100 more companies.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 of the term “Cloud Computing”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“Comes from the early days of the Internet:</a:t>
            </a:r>
          </a:p>
          <a:p>
            <a:pPr lvl="1"/>
            <a:r>
              <a:rPr lang="en-US" dirty="0" smtClean="0"/>
              <a:t>the internet network was drawn as a cloud</a:t>
            </a:r>
          </a:p>
          <a:p>
            <a:pPr lvl="1"/>
            <a:r>
              <a:rPr lang="en-US" dirty="0" smtClean="0"/>
              <a:t>we didn’t care where the email messages went</a:t>
            </a:r>
          </a:p>
          <a:p>
            <a:r>
              <a:rPr lang="en-US" dirty="0" smtClean="0"/>
              <a:t>First ‘cloud’ was around networking </a:t>
            </a:r>
          </a:p>
          <a:p>
            <a:r>
              <a:rPr lang="en-US" dirty="0" smtClean="0"/>
              <a:t>Second ‘cloud’ around documents </a:t>
            </a:r>
          </a:p>
          <a:p>
            <a:r>
              <a:rPr lang="en-US" dirty="0" smtClean="0"/>
              <a:t>The emerging cloud is: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applications 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and other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810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The Cloud Hits the Mainstream: More than Half of U.S. Businesses Now Use Cloud Computing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9137" y="-12268200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Top 7 most common uses of cloud computing</a:t>
            </a:r>
          </a:p>
          <a:p>
            <a:r>
              <a:rPr lang="en-US" dirty="0"/>
              <a:t>February 6, 2014 1:19 pm by </a:t>
            </a:r>
            <a:r>
              <a:rPr lang="en-US" dirty="0" err="1"/>
              <a:t>Maamar</a:t>
            </a:r>
            <a:r>
              <a:rPr lang="en-US" dirty="0"/>
              <a:t> </a:t>
            </a:r>
            <a:r>
              <a:rPr lang="en-US" dirty="0" err="1"/>
              <a:t>Ferkoun</a:t>
            </a:r>
            <a:endParaRPr lang="en-US" dirty="0"/>
          </a:p>
          <a:p>
            <a:r>
              <a:rPr lang="en-US" dirty="0"/>
              <a:t>Twitter556FacebookGoogle+LinkedInRedditStumbleUpon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1. Infrastructure as a service (</a:t>
            </a:r>
            <a:r>
              <a:rPr lang="en-US" dirty="0" err="1"/>
              <a:t>IaaS</a:t>
            </a:r>
            <a:r>
              <a:rPr lang="en-US" dirty="0"/>
              <a:t>) and platform as a service (</a:t>
            </a:r>
            <a:r>
              <a:rPr lang="en-US" dirty="0" err="1"/>
              <a:t>PaaS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2. Private cloud and hybrid cloud</a:t>
            </a:r>
          </a:p>
          <a:p>
            <a:endParaRPr lang="en-US" dirty="0"/>
          </a:p>
          <a:p>
            <a:r>
              <a:rPr lang="en-US" dirty="0"/>
              <a:t>3. Test and development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4. Big data analytics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5. File storage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6. Disaster recovery</a:t>
            </a:r>
          </a:p>
          <a:p>
            <a:endParaRPr lang="en-US" dirty="0"/>
          </a:p>
          <a:p>
            <a:r>
              <a:rPr lang="en-US" dirty="0"/>
              <a:t>7. Backup</a:t>
            </a:r>
          </a:p>
        </p:txBody>
      </p:sp>
      <p:sp>
        <p:nvSpPr>
          <p:cNvPr id="8" name="Rectangle 7"/>
          <p:cNvSpPr/>
          <p:nvPr/>
        </p:nvSpPr>
        <p:spPr>
          <a:xfrm>
            <a:off x="7961" y="1950660"/>
            <a:ext cx="3950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Test and development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2846" y="2550220"/>
            <a:ext cx="3530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Big data analytics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2846" y="3335654"/>
            <a:ext cx="2372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File storage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0" y="4105095"/>
            <a:ext cx="3127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Disaster recovery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-15923" y="4890529"/>
            <a:ext cx="17316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Backup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the Cloud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84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3M, Eli Lilly, Goldman Sachs, NASA’s Jet Propulsion Lab, Extreme Makeover: Home Edition, </a:t>
            </a:r>
            <a:r>
              <a:rPr lang="en-US" dirty="0"/>
              <a:t>Netflix, Xerox, Instagram, </a:t>
            </a:r>
            <a:r>
              <a:rPr lang="en-US" dirty="0" smtClean="0"/>
              <a:t>Apple (Siri),</a:t>
            </a:r>
          </a:p>
          <a:p>
            <a:r>
              <a:rPr lang="en-US" dirty="0" smtClean="0"/>
              <a:t>The Scooter Store, University of BC, TV Guide Magazine, </a:t>
            </a:r>
            <a:r>
              <a:rPr lang="en-US" dirty="0" err="1" smtClean="0"/>
              <a:t>Wendy's,NFL</a:t>
            </a:r>
            <a:r>
              <a:rPr lang="en-US" dirty="0" smtClean="0"/>
              <a:t>, SeaWorld, Travel Channel, Adobe, Boston </a:t>
            </a:r>
            <a:r>
              <a:rPr lang="en-US" dirty="0" err="1" smtClean="0"/>
              <a:t>Celtcs</a:t>
            </a:r>
            <a:r>
              <a:rPr lang="en-US" dirty="0" smtClean="0"/>
              <a:t>, PSA Airlines, Sears, Right Guard, Dartmouth College, University of Chicago, Emory University, etc.</a:t>
            </a:r>
          </a:p>
          <a:p>
            <a:r>
              <a:rPr lang="en-US" dirty="0" smtClean="0"/>
              <a:t>Office of Management and Budget (US </a:t>
            </a:r>
            <a:r>
              <a:rPr lang="en-US" dirty="0" err="1" smtClean="0"/>
              <a:t>Gov’t</a:t>
            </a:r>
            <a:r>
              <a:rPr lang="en-US" dirty="0" smtClean="0"/>
              <a:t>.)</a:t>
            </a:r>
          </a:p>
          <a:p>
            <a:r>
              <a:rPr lang="en-US" dirty="0" smtClean="0"/>
              <a:t>The City of L.A</a:t>
            </a:r>
            <a:r>
              <a:rPr lang="en-US" dirty="0"/>
              <a:t>., InterContinental Hotels </a:t>
            </a:r>
            <a:r>
              <a:rPr lang="en-US" dirty="0" smtClean="0"/>
              <a:t>Group,</a:t>
            </a:r>
          </a:p>
          <a:p>
            <a:r>
              <a:rPr lang="en-US" dirty="0" smtClean="0"/>
              <a:t>thousands more....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0"/>
            <a:ext cx="8229600" cy="1143000"/>
          </a:xfrm>
        </p:spPr>
        <p:txBody>
          <a:bodyPr/>
          <a:lstStyle/>
          <a:p>
            <a:r>
              <a:rPr lang="en-US" dirty="0" smtClean="0"/>
              <a:t>Want a Copy? Have a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Jere Minich</a:t>
            </a:r>
          </a:p>
          <a:p>
            <a:pPr lvl="1"/>
            <a:r>
              <a:rPr lang="en-US" dirty="0" smtClean="0"/>
              <a:t>Program Director – Lake Sumter Computer Society</a:t>
            </a:r>
          </a:p>
          <a:p>
            <a:pPr lvl="1"/>
            <a:r>
              <a:rPr lang="en-US" dirty="0" smtClean="0"/>
              <a:t>APCUG - Board of Advisors – Region 5 - Florida</a:t>
            </a:r>
          </a:p>
          <a:p>
            <a:r>
              <a:rPr lang="en-US" dirty="0" smtClean="0"/>
              <a:t>Email = </a:t>
            </a:r>
            <a:r>
              <a:rPr lang="en-US" dirty="0" smtClean="0">
                <a:hlinkClick r:id="rId2"/>
              </a:rPr>
              <a:t>ProgramLSCS@gmail.com</a:t>
            </a:r>
            <a:r>
              <a:rPr lang="en-US" dirty="0" smtClean="0"/>
              <a:t> ;</a:t>
            </a:r>
          </a:p>
          <a:p>
            <a:r>
              <a:rPr lang="en-US" dirty="0" smtClean="0">
                <a:hlinkClick r:id="rId3"/>
              </a:rPr>
              <a:t>jminich@apcug.org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Tell me what format you want the Power Point Presentation.</a:t>
            </a:r>
          </a:p>
          <a:p>
            <a:pPr lvl="1"/>
            <a:r>
              <a:rPr lang="en-US" dirty="0" smtClean="0"/>
              <a:t>Wordpad - .rtf</a:t>
            </a:r>
          </a:p>
          <a:p>
            <a:pPr lvl="1"/>
            <a:r>
              <a:rPr lang="en-US" dirty="0" smtClean="0"/>
              <a:t>Portable Document Format - .</a:t>
            </a:r>
            <a:r>
              <a:rPr lang="en-US" dirty="0" err="1" smtClean="0"/>
              <a:t>pdf</a:t>
            </a:r>
            <a:endParaRPr lang="en-US" dirty="0" smtClean="0"/>
          </a:p>
          <a:p>
            <a:pPr lvl="1"/>
            <a:r>
              <a:rPr lang="en-US" dirty="0" smtClean="0"/>
              <a:t>Power Point 2013 - .</a:t>
            </a:r>
            <a:r>
              <a:rPr lang="en-US" dirty="0" err="1" smtClean="0"/>
              <a:t>pptx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026" name="Picture 2" descr="https://encrypted-tbn2.gstatic.com/images?q=tbn:ANd9GcSDK4Ov7BQImBSSMb0XNUqre5mBko5gy78GZN13FqdyGJvLlGey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1533525"/>
            <a:ext cx="4592637" cy="459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serves: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Desktops</a:t>
            </a:r>
          </a:p>
          <a:p>
            <a:pPr lvl="1"/>
            <a:r>
              <a:rPr lang="en-US" dirty="0" smtClean="0"/>
              <a:t>Laptops</a:t>
            </a:r>
          </a:p>
          <a:p>
            <a:pPr lvl="1"/>
            <a:r>
              <a:rPr lang="en-US" dirty="0" smtClean="0"/>
              <a:t>Tablets</a:t>
            </a:r>
          </a:p>
          <a:p>
            <a:pPr lvl="1"/>
            <a:r>
              <a:rPr lang="en-US" dirty="0" smtClean="0"/>
              <a:t>Phones</a:t>
            </a:r>
          </a:p>
          <a:p>
            <a:r>
              <a:rPr lang="en-US" dirty="0" smtClean="0"/>
              <a:t>With Services Like:</a:t>
            </a:r>
          </a:p>
          <a:p>
            <a:pPr lvl="1"/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Computing Power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- a Picture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09426"/>
            <a:ext cx="7803262" cy="562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0" y="635635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35635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6356350"/>
            <a:ext cx="20120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1143000" cy="1295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Working Definition of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>
                <a:ea typeface="ＭＳ Ｐゴシック" pitchFamily="34" charset="-128"/>
              </a:rPr>
              <a:t>Cloud computing is a model for enabling: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sz="3200" dirty="0" smtClean="0">
                <a:ea typeface="ＭＳ Ｐゴシック" pitchFamily="34" charset="-128"/>
              </a:rPr>
              <a:t>convenient, </a:t>
            </a:r>
          </a:p>
          <a:p>
            <a:pPr lvl="1">
              <a:lnSpc>
                <a:spcPct val="90000"/>
              </a:lnSpc>
            </a:pPr>
            <a:r>
              <a:rPr lang="en-US" altLang="ja-JP" sz="3200" dirty="0" smtClean="0">
                <a:ea typeface="ＭＳ Ｐゴシック" pitchFamily="34" charset="-128"/>
              </a:rPr>
              <a:t>on-demand network access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>
                <a:ea typeface="ＭＳ Ｐゴシック" pitchFamily="34" charset="-128"/>
              </a:rPr>
              <a:t> to a shared pool of configurable computing resources </a:t>
            </a:r>
          </a:p>
          <a:p>
            <a:pPr lvl="3">
              <a:lnSpc>
                <a:spcPct val="90000"/>
              </a:lnSpc>
            </a:pPr>
            <a:r>
              <a:rPr lang="en-US" altLang="ja-JP" sz="2400" dirty="0" smtClean="0">
                <a:ea typeface="ＭＳ Ｐゴシック" pitchFamily="34" charset="-128"/>
              </a:rPr>
              <a:t>(e.g., networks, servers, storage, applications, and services) 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>
                <a:ea typeface="ＭＳ Ｐゴシック" pitchFamily="34" charset="-128"/>
              </a:rPr>
              <a:t>that can be rapidly started</a:t>
            </a:r>
          </a:p>
          <a:p>
            <a:pPr lvl="2">
              <a:lnSpc>
                <a:spcPct val="90000"/>
              </a:lnSpc>
            </a:pPr>
            <a:r>
              <a:rPr lang="en-US" altLang="ja-JP" dirty="0" smtClean="0">
                <a:ea typeface="ＭＳ Ｐゴシック" pitchFamily="34" charset="-128"/>
              </a:rPr>
              <a:t>or stopped</a:t>
            </a:r>
          </a:p>
          <a:p>
            <a:pPr lvl="3">
              <a:lnSpc>
                <a:spcPct val="90000"/>
              </a:lnSpc>
            </a:pPr>
            <a:r>
              <a:rPr lang="en-US" altLang="ja-JP" sz="2400" dirty="0" smtClean="0">
                <a:ea typeface="ＭＳ Ｐゴシック" pitchFamily="34" charset="-128"/>
              </a:rPr>
              <a:t>with minimal effort </a:t>
            </a:r>
          </a:p>
          <a:p>
            <a:pPr lvl="3">
              <a:lnSpc>
                <a:spcPct val="90000"/>
              </a:lnSpc>
            </a:pPr>
            <a:r>
              <a:rPr lang="en-US" altLang="ja-JP" sz="2400" dirty="0" smtClean="0">
                <a:ea typeface="ＭＳ Ｐゴシック" pitchFamily="34" charset="-128"/>
              </a:rPr>
              <a:t>or service provider interaction.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 relies </a:t>
            </a:r>
            <a:r>
              <a:rPr lang="en-US" dirty="0" smtClean="0"/>
              <a:t>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</a:t>
            </a:r>
            <a:r>
              <a:rPr lang="en-US" dirty="0"/>
              <a:t>of resources to </a:t>
            </a:r>
            <a:r>
              <a:rPr lang="en-US" dirty="0" smtClean="0"/>
              <a:t>achieve: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coherence and economies of scale,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similar </a:t>
            </a:r>
            <a:r>
              <a:rPr lang="en-US" dirty="0"/>
              <a:t>to a utility (like the electricity grid) over a network</a:t>
            </a:r>
            <a:r>
              <a:rPr lang="en-US" dirty="0" smtClean="0"/>
              <a:t>.</a:t>
            </a:r>
          </a:p>
          <a:p>
            <a:r>
              <a:rPr lang="en-US" dirty="0"/>
              <a:t> is the broader concept of converged infrastructure and shared 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maximizing </a:t>
            </a:r>
            <a:r>
              <a:rPr lang="en-US" dirty="0"/>
              <a:t>the effectiveness of the shared </a:t>
            </a:r>
            <a:r>
              <a:rPr lang="en-US" dirty="0" smtClean="0"/>
              <a:t>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Essential Cloud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On-demand self-service </a:t>
            </a:r>
          </a:p>
          <a:p>
            <a:r>
              <a:rPr lang="en-US" sz="3600" dirty="0" smtClean="0"/>
              <a:t>2. Broad network access</a:t>
            </a:r>
          </a:p>
          <a:p>
            <a:r>
              <a:rPr lang="en-US" sz="3600" dirty="0" smtClean="0"/>
              <a:t>3. Resource pooling</a:t>
            </a:r>
          </a:p>
          <a:p>
            <a:pPr lvl="2"/>
            <a:r>
              <a:rPr lang="en-US" sz="3200" dirty="0" smtClean="0"/>
              <a:t>Location independence</a:t>
            </a:r>
          </a:p>
          <a:p>
            <a:r>
              <a:rPr lang="en-US" sz="3600" dirty="0" smtClean="0"/>
              <a:t>4. Rapid changing of requirements.</a:t>
            </a:r>
          </a:p>
          <a:p>
            <a:r>
              <a:rPr lang="en-US" sz="3600" dirty="0" smtClean="0"/>
              <a:t>5. Measured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6592-769D-4493-BB23-7B80970B50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4590</TotalTime>
  <Words>2710</Words>
  <Application>Microsoft Office PowerPoint</Application>
  <PresentationFormat>On-screen Show (4:3)</PresentationFormat>
  <Paragraphs>411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ＭＳ Ｐゴシック</vt:lpstr>
      <vt:lpstr>Arial</vt:lpstr>
      <vt:lpstr>Calibri</vt:lpstr>
      <vt:lpstr>Century Gothic</vt:lpstr>
      <vt:lpstr>Wingdings</vt:lpstr>
      <vt:lpstr>Office Theme</vt:lpstr>
      <vt:lpstr>“Cloud Computing”</vt:lpstr>
      <vt:lpstr>Overview</vt:lpstr>
      <vt:lpstr>Cloud computing is:</vt:lpstr>
      <vt:lpstr>Origin of the term “Cloud Computing”</vt:lpstr>
      <vt:lpstr>Cloud Computing serves:</vt:lpstr>
      <vt:lpstr>Cloud Computing - a Picture</vt:lpstr>
      <vt:lpstr>A Working Definition of Cloud Computing</vt:lpstr>
      <vt:lpstr>Cloud computing relies on:</vt:lpstr>
      <vt:lpstr>5 Essential Cloud Characteristics</vt:lpstr>
      <vt:lpstr>Popular Web apps used today, including: </vt:lpstr>
      <vt:lpstr>Office 365 </vt:lpstr>
      <vt:lpstr>Google Docs and Google Apps </vt:lpstr>
      <vt:lpstr>OnLive Desktop</vt:lpstr>
      <vt:lpstr>Cloud Computing Benefits.</vt:lpstr>
      <vt:lpstr>For mobile workers especially, cloud computing provides:</vt:lpstr>
      <vt:lpstr>Cloud Concerns ???</vt:lpstr>
      <vt:lpstr>Analyzing Cloud Security</vt:lpstr>
      <vt:lpstr>What is  Cloud Storage all about?</vt:lpstr>
      <vt:lpstr>PowerPoint Presentation</vt:lpstr>
      <vt:lpstr>Storage Choices. </vt:lpstr>
      <vt:lpstr>Amazon- Cloud Drive </vt:lpstr>
      <vt:lpstr>Google Drive</vt:lpstr>
      <vt:lpstr>Features - Google Drive </vt:lpstr>
      <vt:lpstr>Apple iCloud</vt:lpstr>
      <vt:lpstr>Apple iDrive - Summary</vt:lpstr>
      <vt:lpstr>Bitcasa </vt:lpstr>
      <vt:lpstr>Box</vt:lpstr>
      <vt:lpstr>Carbonite</vt:lpstr>
      <vt:lpstr>Dropbox</vt:lpstr>
      <vt:lpstr>Features - Dropbox </vt:lpstr>
      <vt:lpstr>Microsoft OneDrive</vt:lpstr>
      <vt:lpstr>Features – One Drive Microsoft</vt:lpstr>
      <vt:lpstr>Mozy</vt:lpstr>
      <vt:lpstr>WD MyCloud</vt:lpstr>
      <vt:lpstr>Why Do Cloud Computing ??</vt:lpstr>
      <vt:lpstr>Why does a person need cloud computing.??</vt:lpstr>
      <vt:lpstr>Why does a person need cloud computing.??</vt:lpstr>
      <vt:lpstr>Questions to Ask  Pertinent questions a person must ask before computer information is turned over to a Cloud include:</vt:lpstr>
      <vt:lpstr>Who Provides the Cloud ?</vt:lpstr>
      <vt:lpstr>PowerPoint Presentation</vt:lpstr>
      <vt:lpstr>Who Uses the Cloud ?</vt:lpstr>
      <vt:lpstr>Want a Copy? Have a Question?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the term “Cloud Computing</dc:title>
  <dc:creator>Jere Joyce</dc:creator>
  <cp:lastModifiedBy>Jere Minich</cp:lastModifiedBy>
  <cp:revision>46</cp:revision>
  <dcterms:created xsi:type="dcterms:W3CDTF">2011-09-06T10:58:37Z</dcterms:created>
  <dcterms:modified xsi:type="dcterms:W3CDTF">2014-12-08T13:43:12Z</dcterms:modified>
</cp:coreProperties>
</file>